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5"/>
  </p:notesMasterIdLst>
  <p:handoutMasterIdLst>
    <p:handoutMasterId r:id="rId26"/>
  </p:handoutMasterIdLst>
  <p:sldIdLst>
    <p:sldId id="269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4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=""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=""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=""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=""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hyperlink" Target="https://youtu.be/MLOC6v_awK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79159"/>
            <a:ext cx="12192000" cy="2387600"/>
          </a:xfrm>
        </p:spPr>
        <p:txBody>
          <a:bodyPr/>
          <a:lstStyle/>
          <a:p>
            <a:r>
              <a:rPr lang="ko-KR" altLang="en-US" b="1" dirty="0" err="1" smtClean="0"/>
              <a:t>스니핑</a:t>
            </a:r>
            <a:r>
              <a:rPr lang="en-US" altLang="ko-KR" b="1" dirty="0" smtClean="0"/>
              <a:t>(</a:t>
            </a:r>
            <a:r>
              <a:rPr lang="en-US" altLang="ko-KR" b="1" dirty="0"/>
              <a:t>Sniffing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261946"/>
            <a:ext cx="12192001" cy="2188687"/>
          </a:xfrm>
        </p:spPr>
        <p:txBody>
          <a:bodyPr/>
          <a:lstStyle/>
          <a:p>
            <a:r>
              <a:rPr lang="ko-KR" altLang="en-US" dirty="0" err="1"/>
              <a:t>유튜브</a:t>
            </a:r>
            <a:r>
              <a:rPr lang="en-US" altLang="ko-KR" smtClean="0"/>
              <a:t>:  </a:t>
            </a:r>
            <a:r>
              <a:rPr lang="en-US" altLang="ko-KR">
                <a:hlinkClick r:id="rId4"/>
              </a:rPr>
              <a:t>https</a:t>
            </a:r>
            <a:r>
              <a:rPr lang="en-US" altLang="ko-KR">
                <a:hlinkClick r:id="rId4"/>
              </a:rPr>
              <a:t>://</a:t>
            </a:r>
            <a:r>
              <a:rPr lang="en-US" altLang="ko-KR" smtClean="0">
                <a:hlinkClick r:id="rId4"/>
              </a:rPr>
              <a:t>youtu.be/MLOC6v_awKA</a:t>
            </a:r>
            <a:endParaRPr lang="en-US" altLang="ko-KR" smtClean="0"/>
          </a:p>
          <a:p>
            <a:endParaRPr lang="en-US" altLang="ko-KR" dirty="0" smtClean="0"/>
          </a:p>
          <a:p>
            <a:r>
              <a:rPr lang="ko-KR" altLang="en-US" dirty="0" smtClean="0"/>
              <a:t>사이버보안트랙 </a:t>
            </a:r>
            <a:r>
              <a:rPr lang="en-US" altLang="ko-KR" dirty="0"/>
              <a:t>1971362</a:t>
            </a:r>
            <a:r>
              <a:rPr lang="ko-KR" altLang="en-US" dirty="0"/>
              <a:t> 이준희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6"/>
    </mc:Choice>
    <mc:Fallback xmlns="">
      <p:transition spd="slow" advTm="1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스위칭</a:t>
            </a:r>
            <a:r>
              <a:rPr lang="ko-KR" altLang="en-US" b="1" dirty="0"/>
              <a:t> 환경에서의 </a:t>
            </a:r>
            <a:r>
              <a:rPr lang="ko-KR" altLang="en-US" b="1" dirty="0" err="1"/>
              <a:t>스니핑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err="1"/>
              <a:t>스위칭</a:t>
            </a:r>
            <a:r>
              <a:rPr lang="ko-KR" altLang="en-US" b="1" dirty="0"/>
              <a:t> 환경과 </a:t>
            </a:r>
            <a:r>
              <a:rPr lang="ko-KR" altLang="en-US" b="1" dirty="0" err="1" smtClean="0"/>
              <a:t>스니핑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스위치는 각 장비의 </a:t>
            </a:r>
            <a:r>
              <a:rPr lang="en-US" altLang="ko-KR" b="1" dirty="0"/>
              <a:t>MAC </a:t>
            </a:r>
            <a:r>
              <a:rPr lang="ko-KR" altLang="en-US" b="1" dirty="0"/>
              <a:t>주소</a:t>
            </a:r>
            <a:r>
              <a:rPr lang="ko-KR" altLang="en-US" dirty="0"/>
              <a:t>를 </a:t>
            </a:r>
            <a:r>
              <a:rPr lang="ko-KR" altLang="en-US" dirty="0" smtClean="0"/>
              <a:t>확인하여 </a:t>
            </a:r>
            <a:r>
              <a:rPr lang="ko-KR" altLang="en-US" b="1" dirty="0"/>
              <a:t>포트에 </a:t>
            </a:r>
            <a:r>
              <a:rPr lang="ko-KR" altLang="en-US" b="1" dirty="0" smtClean="0"/>
              <a:t>할당</a:t>
            </a:r>
            <a:endParaRPr lang="en-US" altLang="ko-KR" b="1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자신에게 향하지 않은 </a:t>
            </a:r>
            <a:r>
              <a:rPr lang="ko-KR" altLang="en-US" dirty="0" err="1"/>
              <a:t>패킷</a:t>
            </a:r>
            <a:r>
              <a:rPr lang="ko-KR" altLang="en-US" dirty="0"/>
              <a:t> 외에는 받아볼 수 없어 </a:t>
            </a:r>
            <a:r>
              <a:rPr lang="ko-KR" altLang="en-US" b="1" dirty="0" err="1"/>
              <a:t>스니핑을</a:t>
            </a:r>
            <a:r>
              <a:rPr lang="ko-KR" altLang="en-US" b="1" dirty="0"/>
              <a:t> 막게 </a:t>
            </a:r>
            <a:r>
              <a:rPr lang="ko-KR" altLang="en-US" b="1" dirty="0" smtClean="0"/>
              <a:t>됨</a:t>
            </a:r>
            <a:endParaRPr lang="en-US" altLang="ko-KR" b="1" dirty="0" smtClean="0"/>
          </a:p>
          <a:p>
            <a:pPr lvl="2">
              <a:buFont typeface="Wingdings" pitchFamily="2" charset="2"/>
              <a:buChar char="Ø"/>
            </a:pPr>
            <a:r>
              <a:rPr lang="ko-KR" altLang="en-US" dirty="0" smtClean="0"/>
              <a:t> 스위치가 </a:t>
            </a:r>
            <a:r>
              <a:rPr lang="ko-KR" altLang="en-US" dirty="0" err="1"/>
              <a:t>스니핑을</a:t>
            </a:r>
            <a:r>
              <a:rPr lang="ko-KR" altLang="en-US" dirty="0"/>
              <a:t> 막기 위해 만들어진 장비는 아니지만 결과적으로는 저지하는 치명적인 장비가 됨</a:t>
            </a:r>
            <a:r>
              <a:rPr lang="en-US" altLang="ko-KR" dirty="0" smtClean="0"/>
              <a:t>.</a:t>
            </a:r>
          </a:p>
          <a:p>
            <a:pPr lvl="2">
              <a:buFont typeface="Wingdings" pitchFamily="2" charset="2"/>
              <a:buChar char="Ø"/>
            </a:pP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6"/>
    </mc:Choice>
    <mc:Fallback xmlns="">
      <p:transition spd="slow" advTm="3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E75B6"/>
                </a:solidFill>
              </a:rPr>
              <a:t>ARP </a:t>
            </a:r>
            <a:r>
              <a:rPr lang="ko-KR" altLang="en-US" b="1" dirty="0" err="1">
                <a:solidFill>
                  <a:srgbClr val="2E75B6"/>
                </a:solidFill>
              </a:rPr>
              <a:t>리다이렉트</a:t>
            </a:r>
            <a:r>
              <a:rPr lang="ko-KR" altLang="en-US" b="1" dirty="0" err="1"/>
              <a:t>와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rgbClr val="2E75B6"/>
                </a:solidFill>
              </a:rPr>
              <a:t>ARP </a:t>
            </a:r>
            <a:r>
              <a:rPr lang="ko-KR" altLang="en-US" b="1" dirty="0" err="1">
                <a:solidFill>
                  <a:srgbClr val="2E75B6"/>
                </a:solidFill>
              </a:rPr>
              <a:t>스푸핑</a:t>
            </a:r>
            <a:endParaRPr lang="ko-KR" altLang="en-US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E75B6"/>
                </a:solidFill>
              </a:rPr>
              <a:t>ARP </a:t>
            </a:r>
            <a:r>
              <a:rPr lang="ko-KR" altLang="en-US" b="1" dirty="0" err="1">
                <a:solidFill>
                  <a:srgbClr val="2E75B6"/>
                </a:solidFill>
              </a:rPr>
              <a:t>리다이렉트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  <a:endParaRPr lang="en-US" altLang="ko-KR" b="1" dirty="0" smtClean="0">
              <a:solidFill>
                <a:srgbClr val="2E75B6"/>
              </a:solidFill>
            </a:endParaRPr>
          </a:p>
          <a:p>
            <a:pPr lvl="1"/>
            <a:r>
              <a:rPr lang="ko-KR" altLang="en-US" dirty="0"/>
              <a:t>공격자가 </a:t>
            </a:r>
            <a:r>
              <a:rPr lang="ko-KR" altLang="en-US" b="1" dirty="0"/>
              <a:t>자신을 </a:t>
            </a:r>
            <a:r>
              <a:rPr lang="ko-KR" altLang="en-US" b="1" dirty="0" err="1"/>
              <a:t>라우터라고</a:t>
            </a:r>
            <a:r>
              <a:rPr lang="ko-KR" altLang="en-US" b="1" dirty="0"/>
              <a:t> 속이는 </a:t>
            </a:r>
            <a:r>
              <a:rPr lang="ko-KR" altLang="en-US" b="1" dirty="0" smtClean="0"/>
              <a:t>것</a:t>
            </a:r>
            <a:endParaRPr lang="en-US" altLang="ko-KR" b="1" dirty="0" smtClean="0"/>
          </a:p>
          <a:p>
            <a:pPr lvl="1"/>
            <a:r>
              <a:rPr lang="ko-KR" altLang="en-US" dirty="0"/>
              <a:t>기본적으로 </a:t>
            </a:r>
            <a:r>
              <a:rPr lang="en-US" altLang="ko-KR" b="1" dirty="0"/>
              <a:t>2</a:t>
            </a:r>
            <a:r>
              <a:rPr lang="ko-KR" altLang="en-US" b="1" dirty="0"/>
              <a:t>계층 공격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b="1" dirty="0" err="1"/>
              <a:t>랜에서</a:t>
            </a:r>
            <a:r>
              <a:rPr lang="ko-KR" altLang="en-US" b="1" dirty="0"/>
              <a:t> </a:t>
            </a:r>
            <a:r>
              <a:rPr lang="ko-KR" altLang="en-US" b="1" dirty="0" smtClean="0"/>
              <a:t>공격</a:t>
            </a:r>
            <a:endParaRPr lang="en-US" altLang="ko-KR" b="1" dirty="0" smtClean="0"/>
          </a:p>
          <a:p>
            <a:pPr lvl="1"/>
            <a:r>
              <a:rPr lang="ko-KR" altLang="en-US" dirty="0"/>
              <a:t>공격자 자신은 원래 </a:t>
            </a:r>
            <a:r>
              <a:rPr lang="ko-KR" altLang="en-US" dirty="0" err="1"/>
              <a:t>라우터의</a:t>
            </a:r>
            <a:r>
              <a:rPr lang="ko-KR" altLang="en-US" dirty="0"/>
              <a:t> </a:t>
            </a:r>
            <a:r>
              <a:rPr lang="en-US" altLang="ko-KR" b="1" dirty="0"/>
              <a:t>MAC </a:t>
            </a:r>
            <a:r>
              <a:rPr lang="ko-KR" altLang="en-US" b="1" dirty="0"/>
              <a:t>주소</a:t>
            </a:r>
            <a:r>
              <a:rPr lang="ko-KR" altLang="en-US" dirty="0"/>
              <a:t>를 알고 있어야 하며</a:t>
            </a:r>
            <a:r>
              <a:rPr lang="en-US" altLang="ko-KR" dirty="0"/>
              <a:t>, </a:t>
            </a:r>
            <a:r>
              <a:rPr lang="ko-KR" altLang="en-US" dirty="0"/>
              <a:t>받은 모든 </a:t>
            </a:r>
            <a:r>
              <a:rPr lang="ko-KR" altLang="en-US" dirty="0" err="1"/>
              <a:t>패킷은</a:t>
            </a:r>
            <a:r>
              <a:rPr lang="ko-KR" altLang="en-US" dirty="0"/>
              <a:t> 다시 </a:t>
            </a:r>
            <a:r>
              <a:rPr lang="ko-KR" altLang="en-US" dirty="0" err="1"/>
              <a:t>라우터로</a:t>
            </a:r>
            <a:r>
              <a:rPr lang="ko-KR" altLang="en-US" dirty="0"/>
              <a:t> </a:t>
            </a:r>
            <a:r>
              <a:rPr lang="ko-KR" altLang="en-US" b="1" dirty="0" err="1"/>
              <a:t>릴레이</a:t>
            </a:r>
            <a:r>
              <a:rPr lang="ko-KR" altLang="en-US" dirty="0" err="1"/>
              <a:t>해줘야</a:t>
            </a:r>
            <a:r>
              <a:rPr lang="ko-KR" altLang="en-US" dirty="0"/>
              <a:t> 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b="1" dirty="0">
                <a:solidFill>
                  <a:srgbClr val="2E75B6"/>
                </a:solidFill>
              </a:rPr>
              <a:t>ARP </a:t>
            </a:r>
            <a:r>
              <a:rPr lang="ko-KR" altLang="en-US" b="1" dirty="0" err="1">
                <a:solidFill>
                  <a:srgbClr val="2E75B6"/>
                </a:solidFill>
              </a:rPr>
              <a:t>스푸핑</a:t>
            </a:r>
            <a:r>
              <a:rPr lang="ko-KR" altLang="en-US" dirty="0" err="1"/>
              <a:t>은</a:t>
            </a:r>
            <a:r>
              <a:rPr lang="ko-KR" altLang="en-US" dirty="0"/>
              <a:t> </a:t>
            </a:r>
            <a:r>
              <a:rPr lang="ko-KR" altLang="en-US" b="1" dirty="0"/>
              <a:t>호스트 대 호스트 공격</a:t>
            </a:r>
            <a:r>
              <a:rPr lang="en-US" altLang="ko-KR" dirty="0"/>
              <a:t>, ARP </a:t>
            </a:r>
            <a:r>
              <a:rPr lang="ko-KR" altLang="en-US" dirty="0" err="1"/>
              <a:t>리다이렉트는</a:t>
            </a:r>
            <a:r>
              <a:rPr lang="ko-KR" altLang="en-US" dirty="0"/>
              <a:t> </a:t>
            </a:r>
            <a:r>
              <a:rPr lang="ko-KR" altLang="en-US" dirty="0" err="1"/>
              <a:t>랜의</a:t>
            </a:r>
            <a:r>
              <a:rPr lang="ko-KR" altLang="en-US" dirty="0"/>
              <a:t> 모든 호스트 대 </a:t>
            </a:r>
            <a:r>
              <a:rPr lang="ko-KR" altLang="en-US" dirty="0" err="1"/>
              <a:t>라우터라는</a:t>
            </a:r>
            <a:r>
              <a:rPr lang="ko-KR" altLang="en-US" dirty="0"/>
              <a:t> 점 외에는 큰 차이가 없음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1" y="4371022"/>
            <a:ext cx="786755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3"/>
    </mc:Choice>
    <mc:Fallback xmlns="">
      <p:transition spd="slow" advTm="39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ICMP </a:t>
            </a:r>
            <a:r>
              <a:rPr lang="ko-KR" altLang="en-US" b="1" dirty="0" err="1"/>
              <a:t>리다이렉트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/>
              <a:t>ICMP </a:t>
            </a:r>
            <a:r>
              <a:rPr lang="ko-KR" altLang="en-US" b="1" dirty="0" err="1" smtClean="0"/>
              <a:t>리다이렉트</a:t>
            </a:r>
            <a:endParaRPr lang="en-US" altLang="ko-KR" b="1" dirty="0" smtClean="0"/>
          </a:p>
          <a:p>
            <a:pPr lvl="1"/>
            <a:r>
              <a:rPr lang="ko-KR" altLang="en-US" dirty="0"/>
              <a:t>공격 대상에게 </a:t>
            </a:r>
            <a:r>
              <a:rPr lang="ko-KR" altLang="en-US" dirty="0" err="1"/>
              <a:t>패킷을</a:t>
            </a:r>
            <a:r>
              <a:rPr lang="ko-KR" altLang="en-US" dirty="0"/>
              <a:t> 보낸 후 </a:t>
            </a:r>
            <a:r>
              <a:rPr lang="ko-KR" altLang="en-US" dirty="0" err="1"/>
              <a:t>라우터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에 다시 </a:t>
            </a:r>
            <a:r>
              <a:rPr lang="ko-KR" altLang="en-US" dirty="0" err="1"/>
              <a:t>릴레이시켜</a:t>
            </a:r>
            <a:r>
              <a:rPr lang="ko-KR" altLang="en-US" dirty="0"/>
              <a:t> </a:t>
            </a:r>
            <a:r>
              <a:rPr lang="ko-KR" altLang="en-US" dirty="0" err="1"/>
              <a:t>스니핑함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계층에서 </a:t>
            </a:r>
            <a:r>
              <a:rPr lang="ko-KR" altLang="en-US" dirty="0" err="1"/>
              <a:t>패킷을</a:t>
            </a:r>
            <a:r>
              <a:rPr lang="ko-KR" altLang="en-US" dirty="0"/>
              <a:t> 주고받기 때문에 </a:t>
            </a:r>
            <a:r>
              <a:rPr lang="ko-KR" altLang="en-US" dirty="0" err="1"/>
              <a:t>랜이</a:t>
            </a:r>
            <a:r>
              <a:rPr lang="ko-KR" altLang="en-US" dirty="0"/>
              <a:t> 아니더라도 공격이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최근에는 운영체제에서 </a:t>
            </a:r>
            <a:r>
              <a:rPr lang="en-US" altLang="ko-KR" dirty="0"/>
              <a:t>ICMP </a:t>
            </a:r>
            <a:r>
              <a:rPr lang="ko-KR" altLang="en-US" dirty="0" err="1"/>
              <a:t>리다이렉트를</a:t>
            </a:r>
            <a:r>
              <a:rPr lang="ko-KR" altLang="en-US" dirty="0"/>
              <a:t> 기본적으로 차단함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079433"/>
            <a:ext cx="6877050" cy="332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22"/>
    </mc:Choice>
    <mc:Fallback xmlns="">
      <p:transition spd="slow" advTm="2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E75B6"/>
                </a:solidFill>
              </a:rPr>
              <a:t>스위치 </a:t>
            </a:r>
            <a:r>
              <a:rPr lang="ko-KR" altLang="en-US" b="1" dirty="0" err="1">
                <a:solidFill>
                  <a:srgbClr val="2E75B6"/>
                </a:solidFill>
              </a:rPr>
              <a:t>재밍</a:t>
            </a:r>
            <a:r>
              <a:rPr lang="en-US" altLang="ko-KR" b="1" dirty="0">
                <a:solidFill>
                  <a:srgbClr val="2E75B6"/>
                </a:solidFill>
              </a:rPr>
              <a:t>(Switch Jamming) </a:t>
            </a:r>
            <a:endParaRPr lang="ko-KR" altLang="en-US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E75B6"/>
                </a:solidFill>
              </a:rPr>
              <a:t>스위치 </a:t>
            </a:r>
            <a:r>
              <a:rPr lang="ko-KR" altLang="en-US" b="1" dirty="0" err="1">
                <a:solidFill>
                  <a:srgbClr val="2E75B6"/>
                </a:solidFill>
              </a:rPr>
              <a:t>재밍</a:t>
            </a:r>
            <a:r>
              <a:rPr lang="en-US" altLang="ko-KR" b="1" dirty="0">
                <a:solidFill>
                  <a:srgbClr val="2E75B6"/>
                </a:solidFill>
              </a:rPr>
              <a:t>(Switch </a:t>
            </a:r>
            <a:r>
              <a:rPr lang="en-US" altLang="ko-KR" b="1" dirty="0" smtClean="0">
                <a:solidFill>
                  <a:srgbClr val="2E75B6"/>
                </a:solidFill>
              </a:rPr>
              <a:t>Jamming)</a:t>
            </a:r>
          </a:p>
          <a:p>
            <a:pPr marL="0" indent="0">
              <a:buNone/>
            </a:pPr>
            <a:endParaRPr lang="en-US" altLang="ko-KR" b="1" dirty="0" smtClean="0">
              <a:solidFill>
                <a:srgbClr val="2E75B6"/>
              </a:solidFill>
            </a:endParaRPr>
          </a:p>
          <a:p>
            <a:pPr lvl="1"/>
            <a:r>
              <a:rPr lang="ko-KR" altLang="en-US" b="1" dirty="0"/>
              <a:t>스위치를 직접 </a:t>
            </a:r>
            <a:r>
              <a:rPr lang="ko-KR" altLang="en-US" b="1" dirty="0" smtClean="0"/>
              <a:t>공격</a:t>
            </a:r>
            <a:endParaRPr lang="en-US" altLang="ko-KR" b="1" dirty="0" smtClean="0"/>
          </a:p>
          <a:p>
            <a:pPr marL="457200" lvl="1" indent="0">
              <a:buNone/>
            </a:pPr>
            <a:endParaRPr lang="en-US" altLang="ko-KR" b="1" dirty="0" smtClean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테이블을 위한 캐시 공간에 </a:t>
            </a:r>
            <a:r>
              <a:rPr lang="ko-KR" altLang="en-US" b="1" dirty="0"/>
              <a:t>버퍼 </a:t>
            </a:r>
            <a:r>
              <a:rPr lang="ko-KR" altLang="en-US" b="1" dirty="0" err="1"/>
              <a:t>오버플로우</a:t>
            </a:r>
            <a:r>
              <a:rPr lang="ko-KR" altLang="en-US" b="1" dirty="0"/>
              <a:t> 공격</a:t>
            </a:r>
            <a:r>
              <a:rPr lang="ko-KR" altLang="en-US" dirty="0"/>
              <a:t>을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일부 고가의 스위치는 </a:t>
            </a:r>
            <a:r>
              <a:rPr lang="en-US" altLang="ko-KR" dirty="0"/>
              <a:t>MAC </a:t>
            </a:r>
            <a:r>
              <a:rPr lang="ko-KR" altLang="en-US" dirty="0"/>
              <a:t>테이블의 캐시와 연산 장치가 사용하는 캐시가 </a:t>
            </a:r>
            <a:r>
              <a:rPr lang="ko-KR" altLang="en-US" b="1" dirty="0"/>
              <a:t>독립적으로 나뉘어 있어 </a:t>
            </a:r>
            <a:r>
              <a:rPr lang="ko-KR" altLang="en-US" dirty="0"/>
              <a:t>스위치 </a:t>
            </a:r>
            <a:r>
              <a:rPr lang="ko-KR" altLang="en-US" dirty="0" err="1"/>
              <a:t>재밍</a:t>
            </a:r>
            <a:r>
              <a:rPr lang="ko-KR" altLang="en-US" dirty="0"/>
              <a:t> 공격이 통하지 않음</a:t>
            </a:r>
            <a:endParaRPr lang="ko-KR" altLang="en-US" b="1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2"/>
    </mc:Choice>
    <mc:Fallback xmlns="">
      <p:transition spd="slow" advTm="2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E75B6"/>
                </a:solidFill>
              </a:rPr>
              <a:t>SPAN </a:t>
            </a:r>
            <a:r>
              <a:rPr lang="ko-KR" altLang="en-US" b="1" dirty="0">
                <a:solidFill>
                  <a:srgbClr val="2E75B6"/>
                </a:solidFill>
              </a:rPr>
              <a:t>포트 </a:t>
            </a:r>
            <a:r>
              <a:rPr lang="ko-KR" altLang="en-US" b="1" dirty="0" err="1">
                <a:solidFill>
                  <a:srgbClr val="2E75B6"/>
                </a:solidFill>
              </a:rPr>
              <a:t>태핑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E75B6"/>
                </a:solidFill>
              </a:rPr>
              <a:t>SPAN(Switch Port Analyzer</a:t>
            </a:r>
            <a:r>
              <a:rPr lang="en-US" altLang="ko-KR" dirty="0" smtClean="0">
                <a:solidFill>
                  <a:srgbClr val="2E75B6"/>
                </a:solidFill>
              </a:rPr>
              <a:t>)</a:t>
            </a:r>
          </a:p>
          <a:p>
            <a:pPr lvl="1"/>
            <a:r>
              <a:rPr lang="ko-KR" altLang="en-US" dirty="0"/>
              <a:t>각 포트에 전송되는 데이터를 </a:t>
            </a:r>
            <a:r>
              <a:rPr lang="ko-KR" altLang="en-US" dirty="0" err="1"/>
              <a:t>미러링하는</a:t>
            </a:r>
            <a:r>
              <a:rPr lang="ko-KR" altLang="en-US" dirty="0"/>
              <a:t> 포트에도 똑같이 보내주는 </a:t>
            </a:r>
            <a:r>
              <a:rPr lang="ko-KR" altLang="en-US" b="1" dirty="0"/>
              <a:t>포트 </a:t>
            </a:r>
            <a:r>
              <a:rPr lang="ko-KR" altLang="en-US" b="1" dirty="0" err="1"/>
              <a:t>미러링</a:t>
            </a:r>
            <a:r>
              <a:rPr lang="en-US" altLang="ko-KR" b="1" dirty="0"/>
              <a:t>(Port Mirroring)</a:t>
            </a:r>
            <a:r>
              <a:rPr lang="ko-KR" altLang="en-US" dirty="0"/>
              <a:t>을 이용한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주로 </a:t>
            </a:r>
            <a:r>
              <a:rPr lang="en-US" altLang="ko-KR" b="1" dirty="0"/>
              <a:t>IDS</a:t>
            </a:r>
            <a:r>
              <a:rPr lang="ko-KR" altLang="en-US" dirty="0"/>
              <a:t>를 설치할 때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/>
              <a:t>SPAN</a:t>
            </a:r>
            <a:r>
              <a:rPr lang="ko-KR" altLang="en-US" dirty="0"/>
              <a:t>은 주로 </a:t>
            </a:r>
            <a:r>
              <a:rPr lang="ko-KR" altLang="en-US" dirty="0" err="1"/>
              <a:t>시스코에서</a:t>
            </a:r>
            <a:r>
              <a:rPr lang="ko-KR" altLang="en-US" dirty="0"/>
              <a:t> 사용하는 용어이며</a:t>
            </a:r>
            <a:r>
              <a:rPr lang="en-US" altLang="ko-KR" dirty="0"/>
              <a:t>, </a:t>
            </a:r>
            <a:r>
              <a:rPr lang="ko-KR" altLang="en-US" dirty="0"/>
              <a:t>다른 벤더에서는 ‘</a:t>
            </a:r>
            <a:r>
              <a:rPr lang="en-US" altLang="ko-KR" dirty="0"/>
              <a:t>Port Roving’</a:t>
            </a:r>
            <a:r>
              <a:rPr lang="ko-KR" altLang="en-US" dirty="0"/>
              <a:t>이라 부르기도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 err="1" smtClean="0">
                <a:solidFill>
                  <a:srgbClr val="2E75B6"/>
                </a:solidFill>
              </a:rPr>
              <a:t>태핑</a:t>
            </a:r>
            <a:endParaRPr lang="en-US" altLang="ko-KR" b="1" dirty="0" smtClean="0">
              <a:solidFill>
                <a:srgbClr val="2E75B6"/>
              </a:solidFill>
            </a:endParaRPr>
          </a:p>
          <a:p>
            <a:pPr lvl="2"/>
            <a:r>
              <a:rPr lang="en-US" altLang="ko-KR" dirty="0"/>
              <a:t>SPAN</a:t>
            </a:r>
            <a:r>
              <a:rPr lang="ko-KR" altLang="en-US" dirty="0"/>
              <a:t>은 상당히 많은 문제점을 가져서 효과적인 모니터링을 하는데 어려움이 있는데</a:t>
            </a:r>
            <a:r>
              <a:rPr lang="en-US" altLang="ko-KR" dirty="0"/>
              <a:t>, </a:t>
            </a:r>
            <a:r>
              <a:rPr lang="ko-KR" altLang="en-US" dirty="0"/>
              <a:t>이를 해결할 수 있는 것이 </a:t>
            </a:r>
            <a:r>
              <a:rPr lang="ko-KR" altLang="en-US" dirty="0" err="1" smtClean="0"/>
              <a:t>태핑</a:t>
            </a:r>
            <a:endParaRPr lang="en-US" altLang="ko-KR" dirty="0" smtClean="0"/>
          </a:p>
          <a:p>
            <a:pPr lvl="2"/>
            <a:r>
              <a:rPr lang="ko-KR" altLang="en-US" dirty="0"/>
              <a:t>허브와 같이 포트를 </a:t>
            </a:r>
            <a:r>
              <a:rPr lang="ko-KR" altLang="en-US" dirty="0" err="1"/>
              <a:t>모니터링하기</a:t>
            </a:r>
            <a:r>
              <a:rPr lang="ko-KR" altLang="en-US" dirty="0"/>
              <a:t> 위한 장비 </a:t>
            </a:r>
            <a:endParaRPr lang="en-US" altLang="ko-KR" dirty="0" smtClean="0"/>
          </a:p>
          <a:p>
            <a:pPr lvl="2"/>
            <a:r>
              <a:rPr lang="en-US" altLang="ko-KR" dirty="0"/>
              <a:t>Splitter(</a:t>
            </a:r>
            <a:r>
              <a:rPr lang="ko-KR" altLang="en-US" dirty="0" err="1"/>
              <a:t>스플리터</a:t>
            </a:r>
            <a:r>
              <a:rPr lang="en-US" altLang="ko-KR" dirty="0"/>
              <a:t>)</a:t>
            </a:r>
            <a:r>
              <a:rPr lang="ko-KR" altLang="en-US" dirty="0"/>
              <a:t>라고 부르기도 함</a:t>
            </a:r>
            <a:r>
              <a:rPr lang="en-US" altLang="ko-KR" dirty="0"/>
              <a:t>. </a:t>
            </a:r>
            <a:endParaRPr lang="ko-KR" altLang="en-US" b="1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32"/>
    </mc:Choice>
    <mc:Fallback xmlns="">
      <p:transition spd="slow" advTm="50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smtClean="0"/>
              <a:t>능동적인 </a:t>
            </a:r>
            <a:r>
              <a:rPr lang="ko-KR" altLang="en-US" b="1" dirty="0"/>
              <a:t>대응책 </a:t>
            </a:r>
            <a:r>
              <a:rPr lang="en-US" altLang="ko-KR" b="1" dirty="0"/>
              <a:t>– </a:t>
            </a:r>
            <a:r>
              <a:rPr lang="ko-KR" altLang="en-US" b="1" dirty="0" err="1">
                <a:solidFill>
                  <a:srgbClr val="2E75B6"/>
                </a:solidFill>
              </a:rPr>
              <a:t>스니퍼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  <a:r>
              <a:rPr lang="ko-KR" altLang="en-US" b="1" dirty="0" smtClean="0">
                <a:solidFill>
                  <a:srgbClr val="2E75B6"/>
                </a:solidFill>
              </a:rPr>
              <a:t>탐지</a:t>
            </a:r>
            <a:endParaRPr lang="en-US" altLang="ko-KR" b="1" dirty="0" smtClean="0">
              <a:solidFill>
                <a:srgbClr val="2E75B6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2E75B6"/>
              </a:solidFill>
            </a:endParaRPr>
          </a:p>
          <a:p>
            <a:pPr marL="457200" lvl="1" indent="0">
              <a:buNone/>
            </a:pPr>
            <a:r>
              <a:rPr lang="en-US" altLang="ko-KR" dirty="0" smtClean="0"/>
              <a:t>     </a:t>
            </a:r>
            <a:r>
              <a:rPr lang="en-US" altLang="ko-KR" sz="2000" b="1" dirty="0" smtClean="0"/>
              <a:t>(1)  </a:t>
            </a:r>
            <a:r>
              <a:rPr lang="en-US" altLang="ko-KR" b="1" dirty="0" smtClean="0">
                <a:solidFill>
                  <a:srgbClr val="0070C0"/>
                </a:solidFill>
              </a:rPr>
              <a:t>ping</a:t>
            </a:r>
            <a:r>
              <a:rPr lang="ko-KR" altLang="en-US" dirty="0"/>
              <a:t>을 이용한 </a:t>
            </a:r>
            <a:r>
              <a:rPr lang="ko-KR" altLang="en-US" dirty="0" smtClean="0"/>
              <a:t>탐지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의심이 </a:t>
            </a:r>
            <a:r>
              <a:rPr lang="ko-KR" altLang="en-US" dirty="0"/>
              <a:t>가는 호스트에 </a:t>
            </a:r>
            <a:r>
              <a:rPr lang="en-US" altLang="ko-KR" dirty="0"/>
              <a:t>ping</a:t>
            </a:r>
            <a:r>
              <a:rPr lang="ko-KR" altLang="en-US" dirty="0"/>
              <a:t>을 보낼 때 </a:t>
            </a:r>
            <a:r>
              <a:rPr lang="ko-KR" altLang="en-US" b="1" dirty="0"/>
              <a:t>네트워크에 존재하지 않는 </a:t>
            </a:r>
            <a:r>
              <a:rPr lang="en-US" altLang="ko-KR" b="1" dirty="0"/>
              <a:t>MAC </a:t>
            </a:r>
            <a:r>
              <a:rPr lang="ko-KR" altLang="en-US" b="1" dirty="0"/>
              <a:t>주소를 위장</a:t>
            </a:r>
            <a:r>
              <a:rPr lang="ko-KR" altLang="en-US" dirty="0"/>
              <a:t>하여 </a:t>
            </a:r>
            <a:r>
              <a:rPr lang="ko-KR" altLang="en-US" dirty="0" smtClean="0"/>
              <a:t>보냄</a:t>
            </a:r>
            <a:endParaRPr lang="en-US" altLang="ko-KR" dirty="0" smtClean="0"/>
          </a:p>
          <a:p>
            <a:pPr lvl="3"/>
            <a:r>
              <a:rPr lang="ko-KR" altLang="en-US" dirty="0"/>
              <a:t>만약 </a:t>
            </a:r>
            <a:r>
              <a:rPr lang="en-US" altLang="ko-KR" b="1" dirty="0"/>
              <a:t>ICMP Echo Reply</a:t>
            </a:r>
            <a:r>
              <a:rPr lang="ko-KR" altLang="en-US" dirty="0"/>
              <a:t>를 받으면 해당 호스트가 </a:t>
            </a:r>
            <a:r>
              <a:rPr lang="ko-KR" altLang="en-US" dirty="0" err="1"/>
              <a:t>스니핑을</a:t>
            </a:r>
            <a:r>
              <a:rPr lang="ko-KR" altLang="en-US" dirty="0"/>
              <a:t> </a:t>
            </a:r>
            <a:r>
              <a:rPr lang="ko-KR" altLang="en-US" dirty="0" smtClean="0"/>
              <a:t>하고 </a:t>
            </a:r>
            <a:r>
              <a:rPr lang="ko-KR" altLang="en-US" dirty="0"/>
              <a:t>있는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b="1" dirty="0" smtClean="0"/>
          </a:p>
          <a:p>
            <a:pPr marL="914400" lvl="2" indent="0">
              <a:buNone/>
            </a:pPr>
            <a:r>
              <a:rPr lang="en-US" altLang="ko-KR" b="1" dirty="0" smtClean="0"/>
              <a:t>(2)    </a:t>
            </a:r>
            <a:r>
              <a:rPr lang="en-US" altLang="ko-KR" b="1" dirty="0" smtClean="0">
                <a:solidFill>
                  <a:srgbClr val="0070C0"/>
                </a:solidFill>
              </a:rPr>
              <a:t>ARP</a:t>
            </a:r>
            <a:r>
              <a:rPr lang="ko-KR" altLang="en-US" dirty="0"/>
              <a:t>를 이용한 </a:t>
            </a:r>
            <a:r>
              <a:rPr lang="ko-KR" altLang="en-US" dirty="0" smtClean="0"/>
              <a:t>탐지</a:t>
            </a:r>
            <a:endParaRPr lang="en-US" altLang="ko-KR" dirty="0" smtClean="0"/>
          </a:p>
          <a:p>
            <a:pPr lvl="3"/>
            <a:r>
              <a:rPr lang="ko-KR" altLang="en-US" dirty="0"/>
              <a:t>위조된 </a:t>
            </a:r>
            <a:r>
              <a:rPr lang="en-US" altLang="ko-KR" dirty="0"/>
              <a:t>ARP Request</a:t>
            </a:r>
            <a:r>
              <a:rPr lang="ko-KR" altLang="en-US" dirty="0"/>
              <a:t>를 </a:t>
            </a:r>
            <a:r>
              <a:rPr lang="ko-KR" altLang="en-US" dirty="0" err="1"/>
              <a:t>스니퍼임을</a:t>
            </a:r>
            <a:r>
              <a:rPr lang="ko-KR" altLang="en-US" dirty="0"/>
              <a:t> 확인하고자 하는 </a:t>
            </a:r>
            <a:r>
              <a:rPr lang="ko-KR" altLang="en-US" dirty="0" smtClean="0"/>
              <a:t>시스템에 보냄</a:t>
            </a:r>
            <a:endParaRPr lang="en-US" altLang="ko-KR" dirty="0" smtClean="0"/>
          </a:p>
          <a:p>
            <a:pPr lvl="3"/>
            <a:r>
              <a:rPr lang="ko-KR" altLang="en-US" dirty="0"/>
              <a:t>대상 시스템이 응답으로 </a:t>
            </a:r>
            <a:r>
              <a:rPr lang="en-US" altLang="ko-KR" b="1" dirty="0"/>
              <a:t>ARP Response</a:t>
            </a:r>
            <a:r>
              <a:rPr lang="ko-KR" altLang="en-US" dirty="0"/>
              <a:t>를 보내면 이를 통해 </a:t>
            </a:r>
            <a:r>
              <a:rPr lang="ko-KR" altLang="en-US" b="1" dirty="0" err="1"/>
              <a:t>프러미스큐어스</a:t>
            </a:r>
            <a:r>
              <a:rPr lang="ko-KR" altLang="en-US" b="1" dirty="0"/>
              <a:t> 모드</a:t>
            </a:r>
            <a:r>
              <a:rPr lang="ko-KR" altLang="en-US" dirty="0"/>
              <a:t>로 동작 중인 </a:t>
            </a:r>
            <a:r>
              <a:rPr lang="ko-KR" altLang="en-US" dirty="0" err="1"/>
              <a:t>스니퍼임을</a:t>
            </a:r>
            <a:r>
              <a:rPr lang="ko-KR" altLang="en-US" dirty="0"/>
              <a:t> 확인</a:t>
            </a:r>
            <a:endParaRPr lang="en-US" altLang="ko-KR" b="1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91"/>
    </mc:Choice>
    <mc:Fallback xmlns="">
      <p:transition spd="slow" advTm="48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240" y="207747"/>
            <a:ext cx="11368160" cy="762163"/>
          </a:xfrm>
        </p:spPr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1" dirty="0"/>
              <a:t>능동적인 대응책 </a:t>
            </a:r>
            <a:r>
              <a:rPr lang="en-US" altLang="ko-KR" b="1" dirty="0"/>
              <a:t>– </a:t>
            </a:r>
            <a:r>
              <a:rPr lang="ko-KR" altLang="en-US" b="1" dirty="0" err="1">
                <a:solidFill>
                  <a:srgbClr val="2E75B6"/>
                </a:solidFill>
              </a:rPr>
              <a:t>스니퍼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  <a:r>
              <a:rPr lang="ko-KR" altLang="en-US" b="1" dirty="0" smtClean="0">
                <a:solidFill>
                  <a:srgbClr val="2E75B6"/>
                </a:solidFill>
              </a:rPr>
              <a:t>탐지</a:t>
            </a:r>
            <a:endParaRPr lang="en-US" altLang="ko-KR" b="1" dirty="0" smtClean="0">
              <a:solidFill>
                <a:srgbClr val="2E75B6"/>
              </a:solidFill>
            </a:endParaRPr>
          </a:p>
          <a:p>
            <a:endParaRPr lang="en-US" altLang="ko-KR" b="1" dirty="0">
              <a:solidFill>
                <a:srgbClr val="2E75B6"/>
              </a:solidFill>
            </a:endParaRPr>
          </a:p>
          <a:p>
            <a:pPr marL="457200" lvl="1" indent="0">
              <a:buNone/>
            </a:pPr>
            <a:r>
              <a:rPr lang="en-US" altLang="ko-KR" b="1" dirty="0" smtClean="0"/>
              <a:t>(3) </a:t>
            </a:r>
            <a:r>
              <a:rPr lang="en-US" altLang="ko-KR" b="1" dirty="0">
                <a:solidFill>
                  <a:srgbClr val="0070C0"/>
                </a:solidFill>
              </a:rPr>
              <a:t>DNS</a:t>
            </a:r>
            <a:r>
              <a:rPr lang="ko-KR" altLang="en-US" dirty="0"/>
              <a:t>를 이용한 </a:t>
            </a:r>
            <a:r>
              <a:rPr lang="ko-KR" altLang="en-US" dirty="0" smtClean="0"/>
              <a:t>탐지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/>
              <a:t>테스트 대상 네트워크로 </a:t>
            </a:r>
            <a:r>
              <a:rPr lang="en-US" altLang="ko-KR" b="1" dirty="0"/>
              <a:t>Ping Sweep</a:t>
            </a:r>
            <a:r>
              <a:rPr lang="ko-KR" altLang="en-US" dirty="0"/>
              <a:t>을 보내고 들어오는 </a:t>
            </a:r>
            <a:r>
              <a:rPr lang="en-US" altLang="ko-KR" b="1" dirty="0"/>
              <a:t>Inverse-DNS lookup</a:t>
            </a:r>
            <a:r>
              <a:rPr lang="ko-KR" altLang="en-US" dirty="0"/>
              <a:t>을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일반적으로 </a:t>
            </a:r>
            <a:r>
              <a:rPr lang="ko-KR" altLang="en-US" dirty="0" err="1"/>
              <a:t>스니핑</a:t>
            </a:r>
            <a:r>
              <a:rPr lang="ko-KR" altLang="en-US" dirty="0"/>
              <a:t> 프로그램은 사용자의 편의를 위하여 </a:t>
            </a:r>
            <a:r>
              <a:rPr lang="ko-KR" altLang="en-US" dirty="0" err="1"/>
              <a:t>스니핑한</a:t>
            </a:r>
            <a:r>
              <a:rPr lang="ko-KR" altLang="en-US" dirty="0"/>
              <a:t> 시스템의 </a:t>
            </a:r>
            <a:r>
              <a:rPr lang="en-US" altLang="ko-KR" dirty="0"/>
              <a:t>IP </a:t>
            </a:r>
            <a:r>
              <a:rPr lang="ko-KR" altLang="en-US" dirty="0"/>
              <a:t>주소를 보여주지 않고 도메인 </a:t>
            </a:r>
            <a:r>
              <a:rPr lang="ko-KR" altLang="en-US" dirty="0" smtClean="0"/>
              <a:t>네임을 </a:t>
            </a:r>
            <a:r>
              <a:rPr lang="ko-KR" altLang="en-US" dirty="0"/>
              <a:t>보여주기 위하여 </a:t>
            </a:r>
            <a:r>
              <a:rPr lang="en-US" altLang="ko-KR" b="1" dirty="0"/>
              <a:t>Inverse-DNS lookup</a:t>
            </a:r>
            <a:r>
              <a:rPr lang="ko-KR" altLang="en-US" dirty="0"/>
              <a:t>을 수행하게 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DNS </a:t>
            </a:r>
            <a:r>
              <a:rPr lang="ko-KR" altLang="en-US" dirty="0" err="1"/>
              <a:t>트래픽을</a:t>
            </a:r>
            <a:r>
              <a:rPr lang="ko-KR" altLang="en-US" dirty="0"/>
              <a:t> 감시하여 </a:t>
            </a:r>
            <a:r>
              <a:rPr lang="ko-KR" altLang="en-US" dirty="0" err="1"/>
              <a:t>스니퍼를</a:t>
            </a:r>
            <a:r>
              <a:rPr lang="ko-KR" altLang="en-US" dirty="0"/>
              <a:t> 탐지할 수도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 방법은 원격 또는 로컬 네트워크 모두에서 할 수 있는 방법이다</a:t>
            </a:r>
            <a:r>
              <a:rPr lang="en-US" altLang="ko-KR" dirty="0"/>
              <a:t>. </a:t>
            </a:r>
            <a:r>
              <a:rPr lang="ko-KR" altLang="en-US" dirty="0"/>
              <a:t>원격에서 테스트 대상 네트워크로 </a:t>
            </a:r>
            <a:r>
              <a:rPr lang="en-US" altLang="ko-KR" b="1" dirty="0"/>
              <a:t>Ping sweep</a:t>
            </a:r>
            <a:r>
              <a:rPr lang="ko-KR" altLang="en-US" dirty="0"/>
              <a:t>을 보내고</a:t>
            </a:r>
            <a:r>
              <a:rPr lang="en-US" altLang="ko-KR" dirty="0"/>
              <a:t>, </a:t>
            </a:r>
            <a:r>
              <a:rPr lang="ko-KR" altLang="en-US" dirty="0"/>
              <a:t>들어오는 </a:t>
            </a:r>
            <a:r>
              <a:rPr lang="en-US" altLang="ko-KR" b="1" dirty="0"/>
              <a:t>Inverse-DNS lookup</a:t>
            </a:r>
            <a:r>
              <a:rPr lang="ko-KR" altLang="en-US" b="1" dirty="0"/>
              <a:t>을 감시</a:t>
            </a:r>
            <a:r>
              <a:rPr lang="ko-KR" altLang="en-US" dirty="0"/>
              <a:t>하여 </a:t>
            </a:r>
            <a:r>
              <a:rPr lang="ko-KR" altLang="en-US" dirty="0" err="1"/>
              <a:t>스니퍼를</a:t>
            </a:r>
            <a:r>
              <a:rPr lang="ko-KR" altLang="en-US" dirty="0"/>
              <a:t> 탐지할 수 있다</a:t>
            </a:r>
            <a:r>
              <a:rPr lang="en-US" altLang="ko-KR" dirty="0"/>
              <a:t>. </a:t>
            </a:r>
            <a:r>
              <a:rPr lang="ko-KR" altLang="en-US" dirty="0"/>
              <a:t>로컬에서 할 경우에는 </a:t>
            </a:r>
            <a:r>
              <a:rPr lang="ko-KR" altLang="en-US" b="1" dirty="0"/>
              <a:t>위조된 </a:t>
            </a:r>
            <a:r>
              <a:rPr lang="en-US" altLang="ko-KR" b="1" dirty="0"/>
              <a:t>IP </a:t>
            </a:r>
            <a:r>
              <a:rPr lang="ko-KR" altLang="en-US" b="1" dirty="0"/>
              <a:t>주소로 </a:t>
            </a:r>
            <a:r>
              <a:rPr lang="en-US" altLang="ko-KR" b="1" dirty="0"/>
              <a:t>IP datagram</a:t>
            </a:r>
            <a:r>
              <a:rPr lang="ko-KR" altLang="en-US" b="1" dirty="0"/>
              <a:t>을 보내고 </a:t>
            </a:r>
            <a:r>
              <a:rPr lang="ko-KR" altLang="en-US" dirty="0"/>
              <a:t>이에 대한 </a:t>
            </a:r>
            <a:r>
              <a:rPr lang="en-US" altLang="ko-KR" b="1" dirty="0"/>
              <a:t>DNS lookup</a:t>
            </a:r>
            <a:r>
              <a:rPr lang="ko-KR" altLang="en-US" dirty="0"/>
              <a:t>이 있는지 감시하여 </a:t>
            </a:r>
            <a:r>
              <a:rPr lang="ko-KR" altLang="en-US" dirty="0" err="1"/>
              <a:t>스니퍼를</a:t>
            </a:r>
            <a:r>
              <a:rPr lang="ko-KR" altLang="en-US" dirty="0"/>
              <a:t> 탐지할 수 있다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2E75B6"/>
              </a:solidFill>
            </a:endParaRPr>
          </a:p>
          <a:p>
            <a:pPr marL="457200" lvl="1" indent="0">
              <a:buNone/>
            </a:pPr>
            <a:endParaRPr lang="en-US" altLang="ko-KR" b="1" dirty="0" smtClean="0">
              <a:solidFill>
                <a:srgbClr val="2E75B6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3"/>
    </mc:Choice>
    <mc:Fallback xmlns="">
      <p:transition spd="slow" advTm="5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능동적인 대응책 </a:t>
            </a:r>
            <a:r>
              <a:rPr lang="en-US" altLang="ko-KR" b="1" dirty="0"/>
              <a:t>– </a:t>
            </a:r>
            <a:r>
              <a:rPr lang="ko-KR" altLang="en-US" b="1" dirty="0" err="1">
                <a:solidFill>
                  <a:srgbClr val="2E75B6"/>
                </a:solidFill>
              </a:rPr>
              <a:t>스니퍼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  <a:r>
              <a:rPr lang="ko-KR" altLang="en-US" b="1" dirty="0" smtClean="0">
                <a:solidFill>
                  <a:srgbClr val="2E75B6"/>
                </a:solidFill>
              </a:rPr>
              <a:t>탐지</a:t>
            </a:r>
            <a:endParaRPr lang="en-US" altLang="ko-KR" b="1" dirty="0" smtClean="0">
              <a:solidFill>
                <a:srgbClr val="2E75B6"/>
              </a:solidFill>
            </a:endParaRPr>
          </a:p>
          <a:p>
            <a:endParaRPr lang="en-US" altLang="ko-KR" b="1" dirty="0">
              <a:solidFill>
                <a:srgbClr val="2E75B6"/>
              </a:solidFill>
            </a:endParaRPr>
          </a:p>
          <a:p>
            <a:pPr marL="914400" lvl="1" indent="-457200">
              <a:buAutoNum type="arabicParenBoth" startAt="4"/>
            </a:pPr>
            <a:r>
              <a:rPr lang="ko-KR" altLang="en-US" b="1" dirty="0" smtClean="0">
                <a:solidFill>
                  <a:srgbClr val="2E75B6"/>
                </a:solidFill>
              </a:rPr>
              <a:t>유인</a:t>
            </a:r>
            <a:r>
              <a:rPr lang="ko-KR" altLang="en-US" dirty="0" smtClean="0"/>
              <a:t>을 이용한 탐지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b="1" dirty="0" smtClean="0"/>
              <a:t>	</a:t>
            </a:r>
            <a:r>
              <a:rPr lang="ko-KR" altLang="en-US" dirty="0" smtClean="0"/>
              <a:t>가짜 계정과 패스워드를 뿌려 공격자가 이 가짜 정보로 접속을 시도하면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접    속을 시도하는 시스템을 탐지</a:t>
            </a:r>
            <a:endParaRPr lang="en-US" altLang="ko-KR" b="1" dirty="0" smtClean="0"/>
          </a:p>
          <a:p>
            <a:pPr marL="457200" lvl="1" indent="0">
              <a:buNone/>
            </a:pPr>
            <a:endParaRPr lang="en-US" altLang="ko-KR" b="1" dirty="0"/>
          </a:p>
          <a:p>
            <a:pPr marL="914400" lvl="1" indent="-457200">
              <a:buAutoNum type="arabicParenBoth" startAt="5"/>
            </a:pPr>
            <a:r>
              <a:rPr lang="en-US" altLang="ko-KR" b="1" dirty="0" smtClean="0">
                <a:solidFill>
                  <a:srgbClr val="2E75B6"/>
                </a:solidFill>
              </a:rPr>
              <a:t>ARP </a:t>
            </a:r>
            <a:r>
              <a:rPr lang="en-US" altLang="ko-KR" b="1" dirty="0">
                <a:solidFill>
                  <a:srgbClr val="2E75B6"/>
                </a:solidFill>
              </a:rPr>
              <a:t>watch</a:t>
            </a:r>
            <a:r>
              <a:rPr lang="ko-KR" altLang="en-US" dirty="0"/>
              <a:t>를 이용한 </a:t>
            </a:r>
            <a:r>
              <a:rPr lang="ko-KR" altLang="en-US" dirty="0" smtClean="0"/>
              <a:t>탐지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dirty="0"/>
              <a:t>초기에 </a:t>
            </a:r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주소의 </a:t>
            </a:r>
            <a:r>
              <a:rPr lang="ko-KR" altLang="en-US" dirty="0" err="1"/>
              <a:t>매칭</a:t>
            </a:r>
            <a:r>
              <a:rPr lang="ko-KR" altLang="en-US" dirty="0"/>
              <a:t> 값을 저장하고 </a:t>
            </a:r>
            <a:r>
              <a:rPr lang="en-US" altLang="ko-KR" b="1" dirty="0"/>
              <a:t>ARP </a:t>
            </a:r>
            <a:r>
              <a:rPr lang="ko-KR" altLang="en-US" b="1" dirty="0" err="1"/>
              <a:t>트래픽을</a:t>
            </a:r>
            <a:r>
              <a:rPr lang="ko-KR" altLang="en-US" b="1" dirty="0"/>
              <a:t> </a:t>
            </a:r>
            <a:r>
              <a:rPr lang="ko-KR" altLang="en-US" b="1" dirty="0" err="1"/>
              <a:t>모니터링</a:t>
            </a:r>
            <a:r>
              <a:rPr lang="ko-KR" altLang="en-US" dirty="0" err="1"/>
              <a:t>하여</a:t>
            </a:r>
            <a:r>
              <a:rPr lang="ko-KR" altLang="en-US" dirty="0"/>
              <a:t> 이를 변하게 하는 </a:t>
            </a:r>
            <a:r>
              <a:rPr lang="ko-KR" altLang="en-US" dirty="0" err="1"/>
              <a:t>패킷이</a:t>
            </a:r>
            <a:r>
              <a:rPr lang="ko-KR" altLang="en-US" dirty="0"/>
              <a:t> 탐지되면 관리자에게 메일로 알려줌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9"/>
    </mc:Choice>
    <mc:Fallback xmlns="">
      <p:transition spd="slow" advTm="2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수동적인 대응책 </a:t>
            </a:r>
            <a:r>
              <a:rPr lang="en-US" altLang="ko-KR" dirty="0"/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암호화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en-US" altLang="ko-KR" b="1" dirty="0" smtClean="0"/>
              <a:t>(1)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SSL(Secure Socket Layer)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암호화된 웹 서핑을 가능하게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40</a:t>
            </a:r>
            <a:r>
              <a:rPr lang="ko-KR" altLang="en-US" dirty="0"/>
              <a:t>비트</a:t>
            </a:r>
            <a:r>
              <a:rPr lang="en-US" altLang="ko-KR" dirty="0"/>
              <a:t>, 128</a:t>
            </a:r>
            <a:r>
              <a:rPr lang="ko-KR" altLang="en-US" dirty="0"/>
              <a:t>비트</a:t>
            </a:r>
            <a:r>
              <a:rPr lang="en-US" altLang="ko-KR" dirty="0"/>
              <a:t>, 256</a:t>
            </a:r>
            <a:r>
              <a:rPr lang="ko-KR" altLang="en-US" dirty="0"/>
              <a:t>비트 암호화 사용</a:t>
            </a:r>
            <a:r>
              <a:rPr lang="en-US" altLang="ko-KR" dirty="0"/>
              <a:t>(</a:t>
            </a:r>
            <a:r>
              <a:rPr lang="ko-KR" altLang="en-US" dirty="0"/>
              <a:t>현재 우리나라 금융 거래 사이트의 대부분은 </a:t>
            </a:r>
            <a:r>
              <a:rPr lang="en-US" altLang="ko-KR" dirty="0"/>
              <a:t>128</a:t>
            </a:r>
            <a:r>
              <a:rPr lang="ko-KR" altLang="en-US" dirty="0"/>
              <a:t>비트 암호화 방법을 사용</a:t>
            </a:r>
            <a:r>
              <a:rPr lang="en-US" altLang="ko-KR" dirty="0"/>
              <a:t>)</a:t>
            </a:r>
            <a:r>
              <a:rPr lang="en-US" altLang="ko-KR" b="1" dirty="0" smtClean="0">
                <a:solidFill>
                  <a:srgbClr val="FF0000"/>
                </a:solidFill>
              </a:rPr>
              <a:t>	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2"/>
    </mc:Choice>
    <mc:Fallback xmlns="">
      <p:transition spd="slow" advTm="21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수동적인 대응책 </a:t>
            </a:r>
            <a:r>
              <a:rPr lang="en-US" altLang="ko-KR" dirty="0"/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암호화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en-US" altLang="ko-KR" b="1" dirty="0" smtClean="0"/>
              <a:t>(2)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PGP, PEM, S/MIME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PGP</a:t>
            </a:r>
            <a:r>
              <a:rPr lang="en-US" altLang="ko-KR" dirty="0"/>
              <a:t>, PEM, S/MIME </a:t>
            </a:r>
            <a:r>
              <a:rPr lang="ko-KR" altLang="en-US" dirty="0"/>
              <a:t>모두 </a:t>
            </a:r>
            <a:r>
              <a:rPr lang="ko-KR" altLang="en-US" b="1" dirty="0" err="1"/>
              <a:t>이메일을</a:t>
            </a:r>
            <a:r>
              <a:rPr lang="ko-KR" altLang="en-US" b="1" dirty="0"/>
              <a:t> 전송할 때 사용하는 암호화 </a:t>
            </a:r>
            <a:r>
              <a:rPr lang="ko-KR" altLang="en-US" b="1" dirty="0" smtClean="0"/>
              <a:t>방법</a:t>
            </a:r>
            <a:endParaRPr lang="en-US" altLang="ko-KR" b="1" dirty="0" smtClean="0"/>
          </a:p>
          <a:p>
            <a:pPr marL="914400" lvl="2" indent="0"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PGP</a:t>
            </a:r>
            <a:r>
              <a:rPr lang="en-US" altLang="ko-KR" dirty="0"/>
              <a:t> : </a:t>
            </a:r>
            <a:r>
              <a:rPr lang="ko-KR" altLang="en-US" dirty="0"/>
              <a:t>내용을 암호화하는 데에 </a:t>
            </a:r>
            <a:r>
              <a:rPr lang="en-US" altLang="ko-KR" dirty="0"/>
              <a:t>IDEA, IDEA </a:t>
            </a:r>
            <a:r>
              <a:rPr lang="ko-KR" altLang="en-US" dirty="0"/>
              <a:t>키와 전자 서명을 암호화하는 데에 </a:t>
            </a:r>
            <a:r>
              <a:rPr lang="en-US" altLang="ko-KR" dirty="0"/>
              <a:t>RSA(</a:t>
            </a:r>
            <a:r>
              <a:rPr lang="en-US" altLang="ko-KR" dirty="0" err="1"/>
              <a:t>Rivest</a:t>
            </a:r>
            <a:r>
              <a:rPr lang="en-US" altLang="ko-KR" dirty="0"/>
              <a:t>, Shamir, </a:t>
            </a:r>
            <a:r>
              <a:rPr lang="en-US" altLang="ko-KR" dirty="0" err="1"/>
              <a:t>Addleman</a:t>
            </a:r>
            <a:r>
              <a:rPr lang="en-US" altLang="ko-KR" dirty="0"/>
              <a:t>) </a:t>
            </a:r>
            <a:r>
              <a:rPr lang="ko-KR" altLang="en-US" dirty="0"/>
              <a:t>알고리즘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r>
              <a:rPr lang="ko-KR" altLang="en-US" dirty="0"/>
              <a:t>기본적으로 ‘ </a:t>
            </a:r>
            <a:r>
              <a:rPr lang="en-US" altLang="ko-KR" dirty="0"/>
              <a:t>Web of Trust’ </a:t>
            </a:r>
            <a:r>
              <a:rPr lang="ko-KR" altLang="en-US" dirty="0"/>
              <a:t>개념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PEM</a:t>
            </a:r>
            <a:r>
              <a:rPr lang="en-US" altLang="ko-KR" dirty="0"/>
              <a:t> : </a:t>
            </a:r>
            <a:r>
              <a:rPr lang="ko-KR" altLang="en-US" dirty="0"/>
              <a:t>공개키 암호화 표준을 따르고</a:t>
            </a:r>
            <a:r>
              <a:rPr lang="en-US" altLang="ko-KR" dirty="0"/>
              <a:t>, CA</a:t>
            </a:r>
            <a:r>
              <a:rPr lang="ko-KR" altLang="en-US" dirty="0"/>
              <a:t>에서 키를 관리 데이터 암호화에는 </a:t>
            </a:r>
            <a:r>
              <a:rPr lang="en-US" altLang="ko-KR" dirty="0"/>
              <a:t>DES-EDE, </a:t>
            </a:r>
            <a:r>
              <a:rPr lang="ko-KR" altLang="en-US" dirty="0"/>
              <a:t>키를 위한 암호화 알고리즘에는 </a:t>
            </a:r>
            <a:r>
              <a:rPr lang="en-US" altLang="ko-KR" dirty="0"/>
              <a:t>RSA, </a:t>
            </a:r>
            <a:r>
              <a:rPr lang="ko-KR" altLang="en-US" dirty="0"/>
              <a:t>전자 인증을 위한 해시 함수에는 </a:t>
            </a:r>
            <a:r>
              <a:rPr lang="en-US" altLang="ko-KR" dirty="0"/>
              <a:t>MD2, MD5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S/MIME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이메일</a:t>
            </a:r>
            <a:r>
              <a:rPr lang="ko-KR" altLang="en-US" dirty="0"/>
              <a:t> 표준인 </a:t>
            </a:r>
            <a:r>
              <a:rPr lang="en-US" altLang="ko-KR" dirty="0"/>
              <a:t>MIME </a:t>
            </a:r>
            <a:r>
              <a:rPr lang="ko-KR" altLang="en-US" dirty="0"/>
              <a:t>형식에 암호화 서비스만을 추가한 것 </a:t>
            </a:r>
            <a:r>
              <a:rPr lang="en-US" altLang="ko-KR" dirty="0"/>
              <a:t>PKCS</a:t>
            </a:r>
            <a:r>
              <a:rPr lang="ko-KR" altLang="en-US" dirty="0"/>
              <a:t>를 기반으로 만들어져 있으며</a:t>
            </a:r>
            <a:r>
              <a:rPr lang="en-US" altLang="ko-KR" dirty="0"/>
              <a:t>, </a:t>
            </a:r>
            <a:r>
              <a:rPr lang="ko-KR" altLang="en-US" dirty="0"/>
              <a:t>디지털 인증에 </a:t>
            </a:r>
            <a:r>
              <a:rPr lang="en-US" altLang="ko-KR" dirty="0"/>
              <a:t>X.509</a:t>
            </a:r>
            <a:r>
              <a:rPr lang="ko-KR" altLang="en-US" dirty="0"/>
              <a:t>를 사용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1"/>
    </mc:Choice>
    <mc:Fallback xmlns="">
      <p:transition spd="slow" advTm="4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스니핑</a:t>
            </a:r>
            <a:r>
              <a:rPr lang="ko-KR" altLang="en-US" dirty="0" smtClean="0"/>
              <a:t> 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 err="1" smtClean="0"/>
              <a:t>스니핑</a:t>
            </a:r>
            <a:endParaRPr lang="en-US" altLang="ko-KR" sz="2400" b="1" dirty="0" smtClean="0"/>
          </a:p>
          <a:p>
            <a:pPr lvl="1"/>
            <a:r>
              <a:rPr lang="en-US" altLang="ko-KR" sz="2000" dirty="0"/>
              <a:t>sniff</a:t>
            </a:r>
            <a:r>
              <a:rPr lang="ko-KR" altLang="en-US" sz="2000" dirty="0"/>
              <a:t>의 사전적 의미 </a:t>
            </a:r>
            <a:r>
              <a:rPr lang="en-US" altLang="ko-KR" sz="2000" dirty="0"/>
              <a:t>: </a:t>
            </a:r>
            <a:r>
              <a:rPr lang="ko-KR" altLang="en-US" sz="2000" dirty="0"/>
              <a:t>코를 </a:t>
            </a:r>
            <a:r>
              <a:rPr lang="ko-KR" altLang="en-US" sz="2000" dirty="0" smtClean="0"/>
              <a:t>킁킁거리다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수동적</a:t>
            </a:r>
            <a:r>
              <a:rPr lang="en-US" altLang="ko-KR" sz="2000" dirty="0"/>
              <a:t>(Passive) </a:t>
            </a:r>
            <a:r>
              <a:rPr lang="ko-KR" altLang="en-US" sz="2000" dirty="0"/>
              <a:t>공격 </a:t>
            </a:r>
            <a:r>
              <a:rPr lang="en-US" altLang="ko-KR" sz="2000" dirty="0"/>
              <a:t>: </a:t>
            </a:r>
            <a:r>
              <a:rPr lang="ko-KR" altLang="en-US" sz="2000" dirty="0"/>
              <a:t>공격할 때 아무것도 하지 않아도 충분하기 </a:t>
            </a:r>
            <a:r>
              <a:rPr lang="ko-KR" altLang="en-US" sz="2000" dirty="0" smtClean="0"/>
              <a:t>때문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b="1" dirty="0" err="1"/>
              <a:t>스니핑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개념</a:t>
            </a:r>
            <a:endParaRPr lang="en-US" altLang="ko-KR" sz="2000" dirty="0" smtClean="0"/>
          </a:p>
          <a:p>
            <a:pPr lvl="2"/>
            <a:r>
              <a:rPr lang="ko-KR" altLang="en-US" sz="1600" dirty="0"/>
              <a:t>도청</a:t>
            </a:r>
            <a:r>
              <a:rPr lang="en-US" altLang="ko-KR" sz="1600" dirty="0"/>
              <a:t>(Eavesdropping)</a:t>
            </a:r>
            <a:r>
              <a:rPr lang="ko-KR" altLang="en-US" sz="1600" dirty="0"/>
              <a:t>과 엿듣기가 </a:t>
            </a:r>
            <a:r>
              <a:rPr lang="ko-KR" altLang="en-US" sz="1600" dirty="0" err="1" smtClean="0"/>
              <a:t>스니핑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전화선이나 </a:t>
            </a:r>
            <a:r>
              <a:rPr lang="en-US" altLang="ko-KR" sz="1600" dirty="0"/>
              <a:t>UTP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탭핑</a:t>
            </a:r>
            <a:r>
              <a:rPr lang="en-US" altLang="ko-KR" sz="1600" dirty="0"/>
              <a:t>(Tapping)</a:t>
            </a:r>
            <a:r>
              <a:rPr lang="ko-KR" altLang="en-US" sz="1600" dirty="0"/>
              <a:t>해서 전기 신호를 분석하여 정보를 찾아냄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전기 신호</a:t>
            </a:r>
            <a:r>
              <a:rPr lang="en-US" altLang="ko-KR" sz="1600" dirty="0"/>
              <a:t>(Emanation)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템페스트</a:t>
            </a:r>
            <a:r>
              <a:rPr lang="en-US" altLang="ko-KR" sz="1600" dirty="0"/>
              <a:t>(Tempest) </a:t>
            </a:r>
            <a:r>
              <a:rPr lang="ko-KR" altLang="en-US" sz="1600" dirty="0"/>
              <a:t>장비를 이용해 분석하는 일 </a:t>
            </a: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08" y="4150043"/>
            <a:ext cx="9043547" cy="238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3"/>
    </mc:Choice>
    <mc:Fallback xmlns="">
      <p:transition spd="slow" advTm="4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수동적인 대응책 </a:t>
            </a:r>
            <a:r>
              <a:rPr lang="en-US" altLang="ko-KR" dirty="0"/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암호화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en-US" altLang="ko-KR" b="1" dirty="0" smtClean="0"/>
              <a:t>(3)  </a:t>
            </a:r>
            <a:r>
              <a:rPr lang="en-US" altLang="ko-KR" b="1" dirty="0" smtClean="0">
                <a:solidFill>
                  <a:srgbClr val="FF0000"/>
                </a:solidFill>
              </a:rPr>
              <a:t>SSH(Secure </a:t>
            </a:r>
            <a:r>
              <a:rPr lang="en-US" altLang="ko-KR" b="1" dirty="0">
                <a:solidFill>
                  <a:srgbClr val="FF0000"/>
                </a:solidFill>
              </a:rPr>
              <a:t>Shell)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텔넷과 </a:t>
            </a:r>
            <a:r>
              <a:rPr lang="ko-KR" altLang="en-US" dirty="0"/>
              <a:t>같은 서비스 암호화를 위해 사용하는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err="1"/>
              <a:t>OpenSSL</a:t>
            </a:r>
            <a:r>
              <a:rPr lang="en-US" altLang="ko-KR" dirty="0"/>
              <a:t> </a:t>
            </a:r>
            <a:r>
              <a:rPr lang="ko-KR" altLang="en-US" dirty="0"/>
              <a:t>라이브러리가 </a:t>
            </a:r>
            <a:r>
              <a:rPr lang="en-US" altLang="ko-KR" dirty="0"/>
              <a:t>SSH</a:t>
            </a:r>
            <a:r>
              <a:rPr lang="ko-KR" altLang="en-US" dirty="0"/>
              <a:t>를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SSH</a:t>
            </a:r>
            <a:r>
              <a:rPr lang="ko-KR" altLang="en-US" dirty="0"/>
              <a:t>를 이용한 암호화 프로토콜은 계속 발전하고 있으며 텔넷보다는 훨씬 더 안전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3"/>
    </mc:Choice>
    <mc:Fallback xmlns="">
      <p:transition spd="slow" advTm="1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대응책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수동적인 대응책 </a:t>
            </a:r>
            <a:r>
              <a:rPr lang="en-US" altLang="ko-KR" dirty="0"/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암호화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en-US" altLang="ko-KR" b="1" dirty="0" smtClean="0"/>
              <a:t>(4) </a:t>
            </a:r>
            <a:r>
              <a:rPr lang="en-US" altLang="ko-KR" b="1" dirty="0">
                <a:solidFill>
                  <a:srgbClr val="FF0000"/>
                </a:solidFill>
              </a:rPr>
              <a:t>VPN(Virtual Private Network)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한 회선을 여러 회사가 공유하여 비용을 절감하려는 목적으로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암호화된 </a:t>
            </a:r>
            <a:r>
              <a:rPr lang="ko-KR" altLang="en-US" dirty="0" err="1"/>
              <a:t>트래픽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VPN</a:t>
            </a:r>
            <a:r>
              <a:rPr lang="ko-KR" altLang="en-US" dirty="0"/>
              <a:t>을 제공하는 시스템이 해킹을 당할 경우 암호화되기 이전에 데이터가 </a:t>
            </a:r>
            <a:r>
              <a:rPr lang="ko-KR" altLang="en-US" dirty="0" err="1"/>
              <a:t>스니핑이</a:t>
            </a:r>
            <a:r>
              <a:rPr lang="ko-KR" altLang="en-US" dirty="0"/>
              <a:t> 될 수 있음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0"/>
    </mc:Choice>
    <mc:Fallback xmlns=""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6"/>
    </mc:Choice>
    <mc:Fallback xmlns="">
      <p:transition spd="slow" advTm="1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쉽게 설명하면</a:t>
            </a:r>
            <a:r>
              <a:rPr lang="en-US" altLang="ko-KR" sz="2400" dirty="0" smtClean="0"/>
              <a:t>, </a:t>
            </a:r>
            <a:r>
              <a:rPr lang="ko-KR" altLang="en-US" sz="2400" b="1" dirty="0" err="1" smtClean="0"/>
              <a:t>스니핑</a:t>
            </a:r>
            <a:r>
              <a:rPr lang="ko-KR" altLang="en-US" sz="2400" dirty="0" err="1" smtClean="0"/>
              <a:t>이란</a:t>
            </a:r>
            <a:r>
              <a:rPr lang="ko-KR" altLang="en-US" sz="2400" dirty="0" smtClean="0"/>
              <a:t> 네트워크 </a:t>
            </a:r>
            <a:r>
              <a:rPr lang="ko-KR" altLang="en-US" sz="2400" dirty="0"/>
              <a:t>상에서 데이터를 가로채어 보는 것을 </a:t>
            </a:r>
            <a:r>
              <a:rPr lang="ko-KR" altLang="en-US" sz="2400" dirty="0" smtClean="0"/>
              <a:t>의미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=&gt; </a:t>
            </a:r>
            <a:r>
              <a:rPr lang="ko-KR" altLang="en-US" sz="2000" dirty="0"/>
              <a:t>데이터가 네트워크를 통과할 때 그 내용을 복사하거나 기록하여 정보를 탈취하는 </a:t>
            </a:r>
            <a:r>
              <a:rPr lang="ko-KR" altLang="en-US" sz="2000" dirty="0" smtClean="0"/>
              <a:t>것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/>
              <a:t>스니핑은</a:t>
            </a:r>
            <a:r>
              <a:rPr lang="ko-KR" altLang="en-US" sz="2000" dirty="0"/>
              <a:t> 주로 네트워크 보안을 침해하는 데 사용되며</a:t>
            </a:r>
            <a:r>
              <a:rPr lang="en-US" altLang="ko-KR" sz="2000" dirty="0"/>
              <a:t>, </a:t>
            </a:r>
            <a:r>
              <a:rPr lang="ko-KR" altLang="en-US" sz="2000" dirty="0"/>
              <a:t>공격자가 정보를 얻거나 사용자의 개인 정보를 탈취하는 데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일반적으로 </a:t>
            </a:r>
            <a:r>
              <a:rPr lang="ko-KR" altLang="en-US" sz="2000" dirty="0" err="1"/>
              <a:t>스니핑은</a:t>
            </a:r>
            <a:r>
              <a:rPr lang="ko-KR" altLang="en-US" sz="2000" dirty="0"/>
              <a:t> 악의적인 목적을 가진 공격자가 네트워크 </a:t>
            </a:r>
            <a:r>
              <a:rPr lang="ko-KR" altLang="en-US" sz="2000" dirty="0" err="1"/>
              <a:t>트래픽을</a:t>
            </a:r>
            <a:r>
              <a:rPr lang="ko-KR" altLang="en-US" sz="2000" dirty="0"/>
              <a:t> 감시하고 정보를 훔치기 위해 사용하는 기술적인 방법</a:t>
            </a:r>
            <a:endParaRPr lang="en-US" altLang="ko-KR" sz="2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88"/>
    </mc:Choice>
    <mc:Fallback xmlns="">
      <p:transition spd="slow" advTm="3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공격의 원리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정상적인 네트워크 </a:t>
            </a:r>
            <a:r>
              <a:rPr lang="ko-KR" altLang="en-US" b="1" dirty="0" err="1" smtClean="0"/>
              <a:t>필터링</a:t>
            </a:r>
            <a:endParaRPr lang="en-US" altLang="ko-KR" b="1" dirty="0" smtClean="0"/>
          </a:p>
          <a:p>
            <a:pPr lvl="1"/>
            <a:r>
              <a:rPr lang="ko-KR" altLang="en-US" dirty="0"/>
              <a:t>네트워크 카드에 인식된 데이터 링크 계층과 네트워크 계층의 정보가 자신의 것과 일 치하지 않는 </a:t>
            </a:r>
            <a:r>
              <a:rPr lang="ko-KR" altLang="en-US" dirty="0" err="1"/>
              <a:t>패킷은</a:t>
            </a:r>
            <a:r>
              <a:rPr lang="ko-KR" altLang="en-US" dirty="0"/>
              <a:t> 무시</a:t>
            </a:r>
            <a:endParaRPr lang="en-US" altLang="ko-KR" b="1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14" y="2554605"/>
            <a:ext cx="7530466" cy="400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7"/>
    </mc:Choice>
    <mc:Fallback xmlns="">
      <p:transition spd="slow" advTm="15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공격의 원리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/>
              <a:t>네트워크 </a:t>
            </a:r>
            <a:r>
              <a:rPr lang="ko-KR" altLang="en-US" sz="2400" b="1" dirty="0" err="1"/>
              <a:t>필터링</a:t>
            </a:r>
            <a:r>
              <a:rPr lang="ko-KR" altLang="en-US" sz="2400" b="1" dirty="0"/>
              <a:t> 해제 상태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예</a:t>
            </a:r>
            <a:endParaRPr lang="en-US" altLang="ko-KR" sz="2400" dirty="0" smtClean="0"/>
          </a:p>
          <a:p>
            <a:pPr lvl="1"/>
            <a:r>
              <a:rPr lang="ko-KR" altLang="en-US" sz="2000" dirty="0" err="1"/>
              <a:t>스니핑을</a:t>
            </a:r>
            <a:r>
              <a:rPr lang="ko-KR" altLang="en-US" sz="2000" dirty="0"/>
              <a:t> 수행하는 공격자는 모든 정보를 볼 수 있어야 하므로 </a:t>
            </a:r>
            <a:r>
              <a:rPr lang="ko-KR" altLang="en-US" sz="2000" dirty="0" err="1"/>
              <a:t>필터링은</a:t>
            </a:r>
            <a:r>
              <a:rPr lang="ko-KR" altLang="en-US" sz="2000" dirty="0"/>
              <a:t> 방해물일 </a:t>
            </a:r>
            <a:r>
              <a:rPr lang="ko-KR" altLang="en-US" sz="2000" dirty="0" smtClean="0"/>
              <a:t>뿐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</a:rPr>
              <a:t>프러미스큐어스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모드</a:t>
            </a:r>
            <a:r>
              <a:rPr lang="en-US" altLang="ko-KR" sz="2000" dirty="0"/>
              <a:t>: </a:t>
            </a:r>
            <a:r>
              <a:rPr lang="ko-KR" altLang="en-US" sz="2000" dirty="0"/>
              <a:t>데이터 링크 계층과 네트워크 계층의 </a:t>
            </a:r>
            <a:r>
              <a:rPr lang="ko-KR" altLang="en-US" sz="2000" dirty="0" err="1"/>
              <a:t>필터링을</a:t>
            </a:r>
            <a:r>
              <a:rPr lang="ko-KR" altLang="en-US" sz="2000" dirty="0"/>
              <a:t> 해제해 </a:t>
            </a:r>
            <a:r>
              <a:rPr lang="ko-KR" altLang="en-US" sz="2000" dirty="0" err="1"/>
              <a:t>랜</a:t>
            </a:r>
            <a:r>
              <a:rPr lang="ko-KR" altLang="en-US" sz="2000" dirty="0"/>
              <a:t> 카드나 </a:t>
            </a:r>
            <a:r>
              <a:rPr lang="ko-KR" altLang="en-US" sz="2000" dirty="0" err="1"/>
              <a:t>스니핑이</a:t>
            </a:r>
            <a:r>
              <a:rPr lang="ko-KR" altLang="en-US" sz="2000" dirty="0"/>
              <a:t> 가능한 </a:t>
            </a:r>
            <a:r>
              <a:rPr lang="ko-KR" altLang="en-US" sz="2000" dirty="0" smtClean="0"/>
              <a:t>상태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2"/>
            <a:r>
              <a:rPr lang="en-US" altLang="ko-KR" sz="1700" dirty="0" smtClean="0"/>
              <a:t>=&gt; </a:t>
            </a:r>
            <a:r>
              <a:rPr lang="ko-KR" altLang="en-US" sz="1800" dirty="0" err="1"/>
              <a:t>프러미스큐어스</a:t>
            </a:r>
            <a:r>
              <a:rPr lang="ko-KR" altLang="en-US" sz="1800" dirty="0"/>
              <a:t> 모드 상태에서는 </a:t>
            </a:r>
            <a:r>
              <a:rPr lang="en-US" altLang="ko-KR" sz="1800" dirty="0"/>
              <a:t>MAC </a:t>
            </a:r>
            <a:r>
              <a:rPr lang="ko-KR" altLang="en-US" sz="1800" dirty="0"/>
              <a:t>주소와 </a:t>
            </a:r>
            <a:r>
              <a:rPr lang="en-US" altLang="ko-KR" sz="1800" dirty="0"/>
              <a:t>IP </a:t>
            </a:r>
            <a:r>
              <a:rPr lang="ko-KR" altLang="en-US" sz="1800" dirty="0"/>
              <a:t>주소에 관계없이 모든 </a:t>
            </a:r>
            <a:r>
              <a:rPr lang="ko-KR" altLang="en-US" sz="1800" dirty="0" err="1"/>
              <a:t>패킷을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스니퍼에게</a:t>
            </a:r>
            <a:r>
              <a:rPr lang="ko-KR" altLang="en-US" sz="1800" dirty="0"/>
              <a:t> 넘겨준다</a:t>
            </a:r>
            <a:endParaRPr lang="ko-KR" altLang="en-US" sz="17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76"/>
    </mc:Choice>
    <mc:Fallback xmlns="">
      <p:transition spd="slow" advTm="3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2E75B6"/>
                </a:solidFill>
              </a:rPr>
              <a:t>프러미스큐어스</a:t>
            </a:r>
            <a:r>
              <a:rPr lang="ko-KR" altLang="en-US" b="1" dirty="0">
                <a:solidFill>
                  <a:srgbClr val="2E75B6"/>
                </a:solidFill>
              </a:rPr>
              <a:t> 모드</a:t>
            </a:r>
            <a:r>
              <a:rPr lang="en-US" altLang="ko-KR" b="1" dirty="0">
                <a:solidFill>
                  <a:srgbClr val="2E75B6"/>
                </a:solidFill>
              </a:rPr>
              <a:t>(Promiscuous Mode)</a:t>
            </a:r>
            <a:endParaRPr lang="ko-KR" altLang="en-US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2E75B6"/>
                </a:solidFill>
              </a:rPr>
              <a:t>프러미스큐어스</a:t>
            </a:r>
            <a:r>
              <a:rPr lang="ko-KR" altLang="en-US" b="1" dirty="0">
                <a:solidFill>
                  <a:srgbClr val="2E75B6"/>
                </a:solidFill>
              </a:rPr>
              <a:t> 모드</a:t>
            </a:r>
            <a:r>
              <a:rPr lang="en-US" altLang="ko-KR" b="1" dirty="0">
                <a:solidFill>
                  <a:srgbClr val="2E75B6"/>
                </a:solidFill>
              </a:rPr>
              <a:t>(Promiscuous Mode</a:t>
            </a:r>
            <a:r>
              <a:rPr lang="en-US" altLang="ko-KR" b="1" dirty="0" smtClean="0">
                <a:solidFill>
                  <a:srgbClr val="2E75B6"/>
                </a:solidFill>
              </a:rPr>
              <a:t>)</a:t>
            </a:r>
          </a:p>
          <a:p>
            <a:pPr lvl="1"/>
            <a:r>
              <a:rPr lang="en-US" altLang="ko-KR" dirty="0" smtClean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주소에 관계없이 모든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ko-KR" altLang="en-US" dirty="0" err="1"/>
              <a:t>스니퍼에게</a:t>
            </a:r>
            <a:r>
              <a:rPr lang="ko-KR" altLang="en-US" dirty="0"/>
              <a:t> 넘겨주는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리눅스나</a:t>
            </a:r>
            <a:r>
              <a:rPr lang="ko-KR" altLang="en-US" dirty="0"/>
              <a:t> 유닉스 등의 운영체제에서는 </a:t>
            </a:r>
            <a:r>
              <a:rPr lang="ko-KR" altLang="en-US" dirty="0" err="1"/>
              <a:t>랜</a:t>
            </a:r>
            <a:r>
              <a:rPr lang="ko-KR" altLang="en-US" dirty="0"/>
              <a:t> 카드에 대한 모드 설정이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윈도우에서는 </a:t>
            </a:r>
            <a:r>
              <a:rPr lang="ko-KR" altLang="en-US" dirty="0" err="1"/>
              <a:t>스니핑을</a:t>
            </a:r>
            <a:r>
              <a:rPr lang="ko-KR" altLang="en-US" dirty="0"/>
              <a:t> 위한 드라이버를 따로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err="1"/>
              <a:t>스니핑을</a:t>
            </a:r>
            <a:r>
              <a:rPr lang="ko-KR" altLang="en-US" dirty="0"/>
              <a:t> 하려면 좋은 </a:t>
            </a:r>
            <a:r>
              <a:rPr lang="ko-KR" altLang="en-US" dirty="0" err="1"/>
              <a:t>랜</a:t>
            </a:r>
            <a:r>
              <a:rPr lang="ko-KR" altLang="en-US" dirty="0"/>
              <a:t> 카드가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>
              <a:buFont typeface="Wingdings" pitchFamily="2" charset="2"/>
              <a:buChar char="Ø"/>
            </a:pPr>
            <a:r>
              <a:rPr lang="en-US" altLang="ko-KR" dirty="0" smtClean="0"/>
              <a:t>MAC </a:t>
            </a:r>
            <a:r>
              <a:rPr lang="ko-KR" altLang="en-US" dirty="0" smtClean="0"/>
              <a:t>주소의 </a:t>
            </a:r>
            <a:r>
              <a:rPr lang="ko-KR" altLang="en-US" dirty="0"/>
              <a:t>고유성 </a:t>
            </a:r>
            <a:r>
              <a:rPr lang="ko-KR" altLang="en-US" dirty="0" smtClean="0"/>
              <a:t>유지</a:t>
            </a:r>
            <a:endParaRPr lang="en-US" altLang="ko-KR" dirty="0" smtClean="0"/>
          </a:p>
          <a:p>
            <a:pPr lvl="2">
              <a:buFont typeface="Wingdings" pitchFamily="2" charset="2"/>
              <a:buChar char="Ø"/>
            </a:pPr>
            <a:r>
              <a:rPr lang="ko-KR" altLang="en-US" dirty="0"/>
              <a:t>버퍼의 크기가 커서 많은 </a:t>
            </a:r>
            <a:r>
              <a:rPr lang="ko-KR" altLang="en-US" dirty="0" err="1"/>
              <a:t>프레이</a:t>
            </a:r>
            <a:r>
              <a:rPr lang="en-US" altLang="ko-KR" dirty="0"/>
              <a:t>, </a:t>
            </a:r>
            <a:r>
              <a:rPr lang="ko-KR" altLang="en-US" dirty="0" err="1"/>
              <a:t>패킷의</a:t>
            </a:r>
            <a:r>
              <a:rPr lang="ko-KR" altLang="en-US" dirty="0"/>
              <a:t> 저장이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>
              <a:buFont typeface="Wingdings" pitchFamily="2" charset="2"/>
              <a:buChar char="Ø"/>
            </a:pPr>
            <a:r>
              <a:rPr lang="ko-KR" altLang="en-US" dirty="0"/>
              <a:t>특정 연산을 위한 처리장치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lang="ko-KR" altLang="en-US" b="1" dirty="0"/>
              <a:t>바이패스 모드</a:t>
            </a:r>
            <a:r>
              <a:rPr lang="en-US" altLang="ko-KR" b="1" dirty="0"/>
              <a:t>(Bypass Mode)</a:t>
            </a:r>
            <a:endParaRPr lang="en-US" altLang="ko-KR" b="1" dirty="0" smtClean="0"/>
          </a:p>
          <a:p>
            <a:pPr lvl="3">
              <a:buFont typeface="Wingdings" pitchFamily="2" charset="2"/>
              <a:buChar char="Ø"/>
            </a:pPr>
            <a:r>
              <a:rPr lang="ko-KR" altLang="en-US" dirty="0" err="1" smtClean="0"/>
              <a:t>패킷에</a:t>
            </a:r>
            <a:r>
              <a:rPr lang="ko-KR" altLang="en-US" dirty="0" smtClean="0"/>
              <a:t> </a:t>
            </a:r>
            <a:r>
              <a:rPr lang="ko-KR" altLang="en-US" dirty="0"/>
              <a:t>대한 분석까지 하드웨어로 구현되어 있는 </a:t>
            </a:r>
            <a:r>
              <a:rPr lang="ko-KR" altLang="en-US" dirty="0" err="1"/>
              <a:t>랜</a:t>
            </a:r>
            <a:r>
              <a:rPr lang="ko-KR" altLang="en-US" dirty="0"/>
              <a:t> </a:t>
            </a:r>
            <a:r>
              <a:rPr lang="ko-KR" altLang="en-US" dirty="0" smtClean="0"/>
              <a:t>카드</a:t>
            </a:r>
            <a:endParaRPr lang="en-US" altLang="ko-KR" dirty="0" smtClean="0"/>
          </a:p>
          <a:p>
            <a:pPr lvl="3">
              <a:buFont typeface="Wingdings" pitchFamily="2" charset="2"/>
              <a:buChar char="Ø"/>
            </a:pPr>
            <a:r>
              <a:rPr lang="ko-KR" altLang="en-US" dirty="0"/>
              <a:t>기가바이트</a:t>
            </a:r>
            <a:r>
              <a:rPr lang="en-US" altLang="ko-KR" dirty="0"/>
              <a:t>(</a:t>
            </a:r>
            <a:r>
              <a:rPr lang="en-US" altLang="ko-KR" dirty="0" err="1"/>
              <a:t>GByte</a:t>
            </a:r>
            <a:r>
              <a:rPr lang="en-US" altLang="ko-KR" dirty="0"/>
              <a:t>) </a:t>
            </a:r>
            <a:r>
              <a:rPr lang="ko-KR" altLang="en-US" dirty="0"/>
              <a:t>단위의 </a:t>
            </a:r>
            <a:r>
              <a:rPr lang="ko-KR" altLang="en-US" dirty="0" err="1"/>
              <a:t>백본</a:t>
            </a:r>
            <a:r>
              <a:rPr lang="ko-KR" altLang="en-US" dirty="0"/>
              <a:t> 망에서 </a:t>
            </a:r>
            <a:r>
              <a:rPr lang="ko-KR" altLang="en-US" dirty="0" err="1"/>
              <a:t>스니핑을</a:t>
            </a:r>
            <a:r>
              <a:rPr lang="ko-KR" altLang="en-US" dirty="0"/>
              <a:t> 하기 위한 장비로 고가임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8"/>
    </mc:Choice>
    <mc:Fallback xmlns="">
      <p:transition spd="slow" advTm="6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</a:t>
            </a:r>
            <a:r>
              <a:rPr lang="ko-KR" altLang="en-US" b="1" dirty="0" smtClean="0"/>
              <a:t>공격 툴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b="1" dirty="0"/>
              <a:t>TCP </a:t>
            </a:r>
            <a:r>
              <a:rPr lang="en-US" altLang="ko-KR" sz="2400" b="1" dirty="0" smtClean="0"/>
              <a:t>Dump</a:t>
            </a:r>
          </a:p>
          <a:p>
            <a:pPr lvl="1"/>
            <a:r>
              <a:rPr lang="ko-KR" altLang="en-US" sz="2000" dirty="0" err="1"/>
              <a:t>리눅스에서</a:t>
            </a:r>
            <a:r>
              <a:rPr lang="ko-KR" altLang="en-US" sz="2000" dirty="0"/>
              <a:t> 가장 기본이 되는</a:t>
            </a:r>
            <a:r>
              <a:rPr lang="en-US" altLang="ko-KR" sz="2000" dirty="0"/>
              <a:t>, </a:t>
            </a:r>
            <a:r>
              <a:rPr lang="ko-KR" altLang="en-US" sz="2000" dirty="0"/>
              <a:t>하지만 강력한 </a:t>
            </a:r>
            <a:r>
              <a:rPr lang="ko-KR" altLang="en-US" sz="2000" dirty="0" err="1"/>
              <a:t>스니핑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툴</a:t>
            </a:r>
            <a:endParaRPr lang="en-US" altLang="ko-KR" sz="2000" dirty="0" smtClean="0"/>
          </a:p>
          <a:p>
            <a:pPr lvl="2">
              <a:buFont typeface="Wingdings" pitchFamily="2" charset="2"/>
              <a:buChar char="Ø"/>
            </a:pPr>
            <a:r>
              <a:rPr lang="ko-KR" altLang="en-US" sz="1600" dirty="0" err="1"/>
              <a:t>명령줄</a:t>
            </a:r>
            <a:r>
              <a:rPr lang="ko-KR" altLang="en-US" sz="1600" dirty="0"/>
              <a:t> 인터페이스를 통해 네트워크 </a:t>
            </a:r>
            <a:r>
              <a:rPr lang="ko-KR" altLang="en-US" sz="1600" dirty="0" err="1"/>
              <a:t>트래픽을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캡처하는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도구</a:t>
            </a:r>
            <a:endParaRPr lang="en-US" altLang="ko-KR" sz="1600" dirty="0" smtClean="0"/>
          </a:p>
          <a:p>
            <a:pPr lvl="2">
              <a:buFont typeface="Wingdings" pitchFamily="2" charset="2"/>
              <a:buChar char="Ø"/>
            </a:pPr>
            <a:endParaRPr lang="en-US" altLang="ko-KR" sz="1600" dirty="0" smtClean="0"/>
          </a:p>
          <a:p>
            <a:pPr lvl="1"/>
            <a:r>
              <a:rPr lang="ko-KR" altLang="en-US" sz="2000" dirty="0"/>
              <a:t>처음에는 네트워크 관리를 위해 개발되었기 때문에 관리자 느낌이 강함</a:t>
            </a:r>
            <a:r>
              <a:rPr lang="en-US" altLang="ko-KR" sz="2000" dirty="0" smtClean="0"/>
              <a:t>.</a:t>
            </a:r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000" dirty="0"/>
              <a:t>TCP Dump</a:t>
            </a:r>
            <a:r>
              <a:rPr lang="ko-KR" altLang="en-US" sz="2000" dirty="0"/>
              <a:t>로 획득한 증거 자료는 법적 효력이 있음</a:t>
            </a:r>
            <a:r>
              <a:rPr lang="en-US" altLang="ko-KR" sz="2000" dirty="0"/>
              <a:t>. </a:t>
            </a:r>
            <a:endParaRPr lang="en-US" altLang="ko-KR" sz="20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81" y="3729990"/>
            <a:ext cx="5489257" cy="274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4"/>
    </mc:Choice>
    <mc:Fallback xmlns="">
      <p:transition spd="slow" advTm="3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공격 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 smtClean="0"/>
              <a:t>Fragrouter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프래그라우터</a:t>
            </a:r>
            <a:r>
              <a:rPr lang="en-US" altLang="ko-KR" b="1" dirty="0" smtClean="0"/>
              <a:t>)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 lvl="1"/>
            <a:r>
              <a:rPr lang="ko-KR" altLang="en-US" dirty="0" err="1"/>
              <a:t>스니핑을</a:t>
            </a:r>
            <a:r>
              <a:rPr lang="ko-KR" altLang="en-US" dirty="0"/>
              <a:t> 보조해주는 툴로</a:t>
            </a:r>
            <a:r>
              <a:rPr lang="en-US" altLang="ko-KR" dirty="0"/>
              <a:t>, </a:t>
            </a:r>
            <a:r>
              <a:rPr lang="ko-KR" altLang="en-US" dirty="0"/>
              <a:t>받은 </a:t>
            </a:r>
            <a:r>
              <a:rPr lang="ko-KR" altLang="en-US" dirty="0" err="1"/>
              <a:t>패킷을</a:t>
            </a:r>
            <a:r>
              <a:rPr lang="ko-KR" altLang="en-US" dirty="0"/>
              <a:t> 전달하는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/>
              <a:t>스니핑을</a:t>
            </a:r>
            <a:r>
              <a:rPr lang="ko-KR" altLang="en-US" dirty="0"/>
              <a:t> 하거나 세션을 가로챘을 때 공격자에게 온 </a:t>
            </a:r>
            <a:r>
              <a:rPr lang="ko-KR" altLang="en-US" dirty="0" err="1"/>
              <a:t>패킷을</a:t>
            </a:r>
            <a:r>
              <a:rPr lang="ko-KR" altLang="en-US" dirty="0"/>
              <a:t> 정상적으로 전달하려면 </a:t>
            </a:r>
            <a:r>
              <a:rPr lang="ko-KR" altLang="en-US" dirty="0" err="1"/>
              <a:t>패킷</a:t>
            </a:r>
            <a:r>
              <a:rPr lang="ko-KR" altLang="en-US" dirty="0"/>
              <a:t> 릴레이가 반드시 필요함</a:t>
            </a:r>
            <a:endParaRPr lang="en-US" altLang="ko-KR" dirty="0" smtClean="0"/>
          </a:p>
          <a:p>
            <a:pPr lvl="1"/>
            <a:endParaRPr lang="ko-KR" altLang="en-US" b="1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5"/>
    </mc:Choice>
    <mc:Fallback xmlns="">
      <p:transition spd="slow" advTm="17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스니핑</a:t>
            </a:r>
            <a:r>
              <a:rPr lang="ko-KR" altLang="en-US" b="1" dirty="0"/>
              <a:t> 공격 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 smtClean="0"/>
              <a:t>DSniff</a:t>
            </a:r>
            <a:r>
              <a:rPr lang="en-US" altLang="ko-KR" b="1" dirty="0"/>
              <a:t>(</a:t>
            </a:r>
            <a:r>
              <a:rPr lang="ko-KR" altLang="en-US" b="1" dirty="0" err="1" smtClean="0"/>
              <a:t>디스니프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err="1"/>
              <a:t>스니핑을</a:t>
            </a:r>
            <a:r>
              <a:rPr lang="ko-KR" altLang="en-US" dirty="0"/>
              <a:t> 위한 다양한 툴이 패키지처럼 만들어진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한국계 미국인으로 해커이자 정보보호기술 전문가인 미국 미시건 대학교의 송덕준 교수가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/>
              <a:t>알트보어</a:t>
            </a:r>
            <a:r>
              <a:rPr lang="en-US" altLang="ko-KR" dirty="0"/>
              <a:t>(</a:t>
            </a:r>
            <a:r>
              <a:rPr lang="en-US" altLang="ko-KR" dirty="0" err="1"/>
              <a:t>Altvore</a:t>
            </a:r>
            <a:r>
              <a:rPr lang="en-US" altLang="ko-KR" dirty="0"/>
              <a:t>)</a:t>
            </a:r>
            <a:r>
              <a:rPr lang="ko-KR" altLang="en-US" dirty="0"/>
              <a:t>와 함께 대표적인 </a:t>
            </a:r>
            <a:r>
              <a:rPr lang="ko-KR" altLang="en-US" dirty="0" err="1"/>
              <a:t>스니핑</a:t>
            </a:r>
            <a:r>
              <a:rPr lang="ko-KR" altLang="en-US" dirty="0"/>
              <a:t> 툴로 알려져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암호화된 계정과 패스워드까지 읽어낼 수 있음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dirty="0" err="1"/>
              <a:t>dsniff</a:t>
            </a:r>
            <a:r>
              <a:rPr lang="ko-KR" altLang="en-US" dirty="0"/>
              <a:t>가 읽어낼 수 있는 </a:t>
            </a:r>
            <a:r>
              <a:rPr lang="ko-KR" altLang="en-US" dirty="0" err="1" smtClean="0"/>
              <a:t>패킷</a:t>
            </a:r>
            <a:endParaRPr lang="en-US" altLang="ko-KR" dirty="0" smtClean="0"/>
          </a:p>
          <a:p>
            <a:pPr lvl="1"/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" y="4301490"/>
            <a:ext cx="10901172" cy="118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7"/>
    </mc:Choice>
    <mc:Fallback xmlns="">
      <p:transition spd="slow" advTm="32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1076</Words>
  <Application>Microsoft Office PowerPoint</Application>
  <PresentationFormat>사용자 지정</PresentationFormat>
  <Paragraphs>171</Paragraphs>
  <Slides>22</Slides>
  <Notes>0</Notes>
  <HiddenSlides>0</HiddenSlides>
  <MMClips>22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CryptoCraft 테마</vt:lpstr>
      <vt:lpstr>제목 테마</vt:lpstr>
      <vt:lpstr>스니핑(Sniffing)</vt:lpstr>
      <vt:lpstr>스니핑 이란?</vt:lpstr>
      <vt:lpstr>스니핑 이란?</vt:lpstr>
      <vt:lpstr>스니핑 공격의 원리</vt:lpstr>
      <vt:lpstr>스니핑 공격의 원리</vt:lpstr>
      <vt:lpstr>프러미스큐어스 모드(Promiscuous Mode)</vt:lpstr>
      <vt:lpstr>스니핑 공격 툴</vt:lpstr>
      <vt:lpstr>스니핑 공격 툴</vt:lpstr>
      <vt:lpstr>스니핑 공격 툴</vt:lpstr>
      <vt:lpstr>스위칭 환경에서의 스니핑</vt:lpstr>
      <vt:lpstr>ARP 리다이렉트와 ARP 스푸핑</vt:lpstr>
      <vt:lpstr>ICMP 리다이렉트</vt:lpstr>
      <vt:lpstr>스위치 재밍(Switch Jamming) </vt:lpstr>
      <vt:lpstr>SPAN 포트 태핑 </vt:lpstr>
      <vt:lpstr>스니핑 대응책</vt:lpstr>
      <vt:lpstr>스니핑 대응책</vt:lpstr>
      <vt:lpstr>스니핑 대응책</vt:lpstr>
      <vt:lpstr>스니핑 대응책</vt:lpstr>
      <vt:lpstr>스니핑 대응책</vt:lpstr>
      <vt:lpstr>스니핑 대응책</vt:lpstr>
      <vt:lpstr>스니핑 대응책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sscp2</cp:lastModifiedBy>
  <cp:revision>113</cp:revision>
  <dcterms:created xsi:type="dcterms:W3CDTF">2019-03-05T04:29:07Z</dcterms:created>
  <dcterms:modified xsi:type="dcterms:W3CDTF">2024-05-13T08:54:30Z</dcterms:modified>
</cp:coreProperties>
</file>